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Poppins Light" panose="00000400000000000000" pitchFamily="2" charset="0"/>
      <p:regular r:id="rId14"/>
    </p:embeddedFont>
    <p:embeddedFont>
      <p:font typeface="Roboto Light" panose="020000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203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plotly.com/python/eferences" TargetMode="External"/><Relationship Id="rId5" Type="http://schemas.openxmlformats.org/officeDocument/2006/relationships/hyperlink" Target="https://scikit-learn.org/" TargetMode="External"/><Relationship Id="rId4" Type="http://schemas.openxmlformats.org/officeDocument/2006/relationships/hyperlink" Target="https://docs.streamlit.io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7229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Intelligent Load Balancing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27903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Cloud Deployed ML Models and UNIX Daemons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40840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Project Group Members: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0264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Chirag Khatri - [ A010145024198 ]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46865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Arpeet Rout - [ A010145024199 ]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49108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Nipun Garg - [ A010145024203 ]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35305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Preeti Devi - [ A010145024201 ]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971103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Academic Year: 2024-2026 | Institution: Amity University</a:t>
            </a:r>
            <a:endParaRPr lang="en-US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4D5797-C5A4-B729-EB0B-BC3A604DD1FC}"/>
              </a:ext>
            </a:extLst>
          </p:cNvPr>
          <p:cNvSpPr/>
          <p:nvPr/>
        </p:nvSpPr>
        <p:spPr>
          <a:xfrm>
            <a:off x="12801600" y="7437864"/>
            <a:ext cx="1717288" cy="65792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344" y="516493"/>
            <a:ext cx="5815727" cy="586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Future Scope &amp; Research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57344" y="1572935"/>
            <a:ext cx="3537704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Short-Term (0-6 months)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657344" y="2112883"/>
            <a:ext cx="408717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LSTM networks for time-series forecasting.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57344" y="2479119"/>
            <a:ext cx="4087178" cy="601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Docker containerization and multi-cloud support.</a:t>
            </a:r>
            <a:endParaRPr lang="en-US" sz="14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344" y="3291364"/>
            <a:ext cx="4087178" cy="408717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210294" y="1572935"/>
            <a:ext cx="4032885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Medium-Term (6-18 months)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5210294" y="2112883"/>
            <a:ext cx="408717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Real-time anomaly detection.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5210294" y="2479119"/>
            <a:ext cx="408717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Cloud auto-scaling integration.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5210294" y="2845356"/>
            <a:ext cx="408717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Advanced analytics and reporting.</a:t>
            </a:r>
            <a:endParaRPr lang="en-US" sz="14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0294" y="3357086"/>
            <a:ext cx="4087178" cy="4087178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763244" y="1572935"/>
            <a:ext cx="3185279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Long-Term &amp; Research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9763244" y="2112883"/>
            <a:ext cx="4224933" cy="601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Federated learning and Edge computing extension.</a:t>
            </a:r>
            <a:endParaRPr lang="en-US" sz="1450" dirty="0"/>
          </a:p>
        </p:txBody>
      </p:sp>
      <p:sp>
        <p:nvSpPr>
          <p:cNvPr id="14" name="Text 10"/>
          <p:cNvSpPr/>
          <p:nvPr/>
        </p:nvSpPr>
        <p:spPr>
          <a:xfrm>
            <a:off x="9763244" y="2779633"/>
            <a:ext cx="4224933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Reinforcement learning for optimization.</a:t>
            </a:r>
            <a:endParaRPr lang="en-US" sz="1450" dirty="0"/>
          </a:p>
        </p:txBody>
      </p:sp>
      <p:sp>
        <p:nvSpPr>
          <p:cNvPr id="15" name="Text 11"/>
          <p:cNvSpPr/>
          <p:nvPr/>
        </p:nvSpPr>
        <p:spPr>
          <a:xfrm>
            <a:off x="9763244" y="3145869"/>
            <a:ext cx="4224933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Energy-aware load balancing.</a:t>
            </a:r>
            <a:endParaRPr lang="en-US" sz="1450" dirty="0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3244" y="3657600"/>
            <a:ext cx="4087179" cy="408717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B5463AA-405B-97A0-BF16-230B8181813F}"/>
              </a:ext>
            </a:extLst>
          </p:cNvPr>
          <p:cNvSpPr/>
          <p:nvPr/>
        </p:nvSpPr>
        <p:spPr>
          <a:xfrm>
            <a:off x="12556273" y="7744779"/>
            <a:ext cx="1984917" cy="40676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2358"/>
            <a:ext cx="558141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References &amp; Resources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7929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Technical Literature: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4110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Breiman, L. (2001). "Random Forests." Machine Learning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28532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Pedregosa, F., et al. (2011). "Scikit-learn: Machine Learning in Python"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2954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Cardellini, V., et al. (1999). "Dynamic Load Balancing on Web-server Systems"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391346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Online Resources: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5315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Python Documentation: </a:t>
            </a:r>
            <a:r>
              <a:rPr lang="en-US" sz="1750" u="sng" dirty="0">
                <a:solidFill>
                  <a:srgbClr val="F2F2F3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9737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Streamlit Documentation: </a:t>
            </a:r>
            <a:r>
              <a:rPr lang="en-US" sz="1750" u="sng" dirty="0">
                <a:solidFill>
                  <a:srgbClr val="F2F2F3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https://docs.streamlit.io/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4159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Scikit-learn User Guide: </a:t>
            </a:r>
            <a:r>
              <a:rPr lang="en-US" sz="1750" u="sng" dirty="0">
                <a:solidFill>
                  <a:srgbClr val="F2F2F3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https://scikit-learn.org/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8581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Plotly Python Documentation: https://plotly.com/python/</a:t>
            </a:r>
            <a:r>
              <a:rPr lang="en-US" sz="1750" b="1" u="sng" dirty="0">
                <a:solidFill>
                  <a:srgbClr val="F2F2F3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eferences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4761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70942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636CF3-11D6-145F-22CA-B7F24A56F4D4}"/>
              </a:ext>
            </a:extLst>
          </p:cNvPr>
          <p:cNvSpPr/>
          <p:nvPr/>
        </p:nvSpPr>
        <p:spPr>
          <a:xfrm>
            <a:off x="12645483" y="7738946"/>
            <a:ext cx="1884556" cy="36290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94004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The Problem: Static Load Balancing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552" y="1720215"/>
            <a:ext cx="309205" cy="38659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44245" y="1752481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Static Algorithms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8244245" y="2280761"/>
            <a:ext cx="5672138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Traditional load balancers use fixed, non-adaptive algorithms.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552" y="2990731"/>
            <a:ext cx="309205" cy="38659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244245" y="3022997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Reactive Approach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8244245" y="3551277"/>
            <a:ext cx="5672138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Cannot adapt to dynamic workload patterns; they react only after overload occurs.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552" y="4591169"/>
            <a:ext cx="309205" cy="38659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244245" y="4623435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Manual Tuning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8244245" y="5151715"/>
            <a:ext cx="5672138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Requires constant manual optimization and adjustment for performance.</a:t>
            </a:r>
            <a:endParaRPr lang="en-US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CCE475-C7C4-6FCF-A295-DA51BCC160B6}"/>
              </a:ext>
            </a:extLst>
          </p:cNvPr>
          <p:cNvSpPr/>
          <p:nvPr/>
        </p:nvSpPr>
        <p:spPr>
          <a:xfrm>
            <a:off x="12790449" y="7571678"/>
            <a:ext cx="1784195" cy="63562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5598" y="283488"/>
            <a:ext cx="5059204" cy="22682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3674864"/>
            <a:ext cx="108808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Our Solution: Predictive Load Balancing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47238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 integrate ML forecasting with traditional load balancing for proactive traffic management.</a:t>
            </a:r>
            <a:endParaRPr lang="en-US" sz="1750" dirty="0"/>
          </a:p>
        </p:txBody>
      </p:sp>
      <p:sp>
        <p:nvSpPr>
          <p:cNvPr id="6" name="Shape 2"/>
          <p:cNvSpPr/>
          <p:nvPr/>
        </p:nvSpPr>
        <p:spPr>
          <a:xfrm>
            <a:off x="793790" y="5341858"/>
            <a:ext cx="13042821" cy="2047994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801410" y="5349478"/>
            <a:ext cx="4342448" cy="2032754"/>
          </a:xfrm>
          <a:prstGeom prst="roundRect">
            <a:avLst>
              <a:gd name="adj" fmla="val 4687"/>
            </a:avLst>
          </a:prstGeom>
          <a:solidFill>
            <a:srgbClr val="3D3D42"/>
          </a:solidFill>
          <a:ln/>
        </p:spPr>
      </p:sp>
      <p:sp>
        <p:nvSpPr>
          <p:cNvPr id="8" name="Text 4"/>
          <p:cNvSpPr/>
          <p:nvPr/>
        </p:nvSpPr>
        <p:spPr>
          <a:xfrm>
            <a:off x="1028224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Intelligent ML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28224" y="6066711"/>
            <a:ext cx="35486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Uses predictive analytics for optimal traffic distribution.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143857" y="5349478"/>
            <a:ext cx="4342567" cy="2032754"/>
          </a:xfrm>
          <a:prstGeom prst="rect">
            <a:avLst/>
          </a:prstGeom>
          <a:solidFill>
            <a:srgbClr val="3D3D42"/>
          </a:solidFill>
          <a:ln/>
        </p:spPr>
      </p:sp>
      <p:sp>
        <p:nvSpPr>
          <p:cNvPr id="11" name="Shape 7"/>
          <p:cNvSpPr/>
          <p:nvPr/>
        </p:nvSpPr>
        <p:spPr>
          <a:xfrm>
            <a:off x="5143857" y="5349478"/>
            <a:ext cx="30480" cy="2032754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12" name="Text 8"/>
          <p:cNvSpPr/>
          <p:nvPr/>
        </p:nvSpPr>
        <p:spPr>
          <a:xfrm>
            <a:off x="5710833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UNIX Daemons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710833" y="6066711"/>
            <a:ext cx="320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Ensures continuous, background monitoring and data collection.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860369" y="6082308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2054" y="6188631"/>
            <a:ext cx="283488" cy="354330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9486424" y="5349478"/>
            <a:ext cx="4342567" cy="2032754"/>
          </a:xfrm>
          <a:prstGeom prst="rect">
            <a:avLst/>
          </a:prstGeom>
          <a:solidFill>
            <a:srgbClr val="3D3D42"/>
          </a:solidFill>
          <a:ln/>
        </p:spPr>
      </p:sp>
      <p:sp>
        <p:nvSpPr>
          <p:cNvPr id="17" name="Shape 12"/>
          <p:cNvSpPr/>
          <p:nvPr/>
        </p:nvSpPr>
        <p:spPr>
          <a:xfrm>
            <a:off x="9486424" y="5349478"/>
            <a:ext cx="30480" cy="2032754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18" name="Text 13"/>
          <p:cNvSpPr/>
          <p:nvPr/>
        </p:nvSpPr>
        <p:spPr>
          <a:xfrm>
            <a:off x="10053399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Adaptive Decisions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10053399" y="6066711"/>
            <a:ext cx="35487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Enables real-time, adaptive routing based on forecasted load.</a:t>
            </a:r>
            <a:endParaRPr lang="en-US" sz="1750" dirty="0"/>
          </a:p>
        </p:txBody>
      </p:sp>
      <p:sp>
        <p:nvSpPr>
          <p:cNvPr id="20" name="Shape 15"/>
          <p:cNvSpPr/>
          <p:nvPr/>
        </p:nvSpPr>
        <p:spPr>
          <a:xfrm>
            <a:off x="9202936" y="6082308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4620" y="6188631"/>
            <a:ext cx="283488" cy="35433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44046C3-3E42-5B50-EB17-5BE071A14FCC}"/>
              </a:ext>
            </a:extLst>
          </p:cNvPr>
          <p:cNvSpPr/>
          <p:nvPr/>
        </p:nvSpPr>
        <p:spPr>
          <a:xfrm>
            <a:off x="12690088" y="7627434"/>
            <a:ext cx="1828800" cy="47965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4014" y="538401"/>
            <a:ext cx="7608689" cy="610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Project Abstract &amp; Performance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84014" y="1540073"/>
            <a:ext cx="13262372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An AI-powered system using cloud-deployed ML models and UNIX daemons for superior load management.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684014" y="2268022"/>
            <a:ext cx="2931676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Technical Features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684014" y="2829758"/>
            <a:ext cx="639282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Random Forest regression for load prediction.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84014" y="3210877"/>
            <a:ext cx="639282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Analysis of 13 server metrics.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84014" y="3591997"/>
            <a:ext cx="639282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Multi-threaded health monitoring and automated failover.</a:t>
            </a:r>
            <a:endParaRPr lang="en-US" sz="15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14" y="4124563"/>
            <a:ext cx="6392823" cy="304169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561183" y="2268022"/>
            <a:ext cx="2979182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Performance Results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7561183" y="2951798"/>
            <a:ext cx="3074313" cy="644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40%</a:t>
            </a:r>
            <a:endParaRPr lang="en-US" sz="5050" dirty="0"/>
          </a:p>
        </p:txBody>
      </p:sp>
      <p:sp>
        <p:nvSpPr>
          <p:cNvPr id="11" name="Text 8"/>
          <p:cNvSpPr/>
          <p:nvPr/>
        </p:nvSpPr>
        <p:spPr>
          <a:xfrm>
            <a:off x="7876818" y="3840956"/>
            <a:ext cx="2443043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Faster Response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7561183" y="4341733"/>
            <a:ext cx="3074313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Improvement in overall system response times.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10879693" y="2951798"/>
            <a:ext cx="3074313" cy="644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87%</a:t>
            </a:r>
            <a:endParaRPr lang="en-US" sz="5050" dirty="0"/>
          </a:p>
        </p:txBody>
      </p:sp>
      <p:sp>
        <p:nvSpPr>
          <p:cNvPr id="14" name="Text 11"/>
          <p:cNvSpPr/>
          <p:nvPr/>
        </p:nvSpPr>
        <p:spPr>
          <a:xfrm>
            <a:off x="11195328" y="3840956"/>
            <a:ext cx="2443043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Prediction Accuracy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0879693" y="4341733"/>
            <a:ext cx="3074313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High accuracy in forecasting server load.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9220438" y="5455801"/>
            <a:ext cx="3074313" cy="644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99.2%</a:t>
            </a:r>
            <a:endParaRPr lang="en-US" sz="5050" dirty="0"/>
          </a:p>
        </p:txBody>
      </p:sp>
      <p:sp>
        <p:nvSpPr>
          <p:cNvPr id="17" name="Text 14"/>
          <p:cNvSpPr/>
          <p:nvPr/>
        </p:nvSpPr>
        <p:spPr>
          <a:xfrm>
            <a:off x="9536073" y="6344960"/>
            <a:ext cx="2443043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System Availability</a:t>
            </a:r>
            <a:endParaRPr lang="en-US" sz="1900" dirty="0"/>
          </a:p>
        </p:txBody>
      </p:sp>
      <p:sp>
        <p:nvSpPr>
          <p:cNvPr id="18" name="Text 15"/>
          <p:cNvSpPr/>
          <p:nvPr/>
        </p:nvSpPr>
        <p:spPr>
          <a:xfrm>
            <a:off x="9220438" y="6845737"/>
            <a:ext cx="3074313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Ensuring reliable, continuous operation.</a:t>
            </a:r>
            <a:endParaRPr lang="en-US" sz="15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F5D9F78-298E-531A-6117-418AD237FCF0}"/>
              </a:ext>
            </a:extLst>
          </p:cNvPr>
          <p:cNvSpPr/>
          <p:nvPr/>
        </p:nvSpPr>
        <p:spPr>
          <a:xfrm>
            <a:off x="12679366" y="7605132"/>
            <a:ext cx="1918010" cy="53525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00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Key Project Features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02443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252907"/>
            <a:ext cx="31080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Predictive Capabilities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743325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ML models forecast server loads, enabling proactive traffic distribution and pattern recognition.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402443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3252907"/>
            <a:ext cx="38870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Comprehensive Dashboard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3743325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Real-time performance visualization, interactive analytics, and system configuration interface.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Cloud Native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93790" y="6263640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Scalable architecture, containerization-ready, supporting multi-cloud deployment strategies.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Intelligent Routing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56884" y="6263640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Multi-factor server scoring, adaptive algorithm selection, and geographic awareness for routing.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16855A-32C4-7ECA-7EE5-7AF54FEC298C}"/>
              </a:ext>
            </a:extLst>
          </p:cNvPr>
          <p:cNvSpPr/>
          <p:nvPr/>
        </p:nvSpPr>
        <p:spPr>
          <a:xfrm>
            <a:off x="12656634" y="7538224"/>
            <a:ext cx="1851103" cy="60216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52021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System Implementation: Architecture</a:t>
            </a:r>
            <a:endParaRPr lang="en-US" sz="2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866" y="892969"/>
            <a:ext cx="13722668" cy="591752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377264" y="5688310"/>
            <a:ext cx="3149529" cy="389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Server Management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1377264" y="4318498"/>
            <a:ext cx="3113208" cy="389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Load Balancing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377264" y="2962523"/>
            <a:ext cx="3113208" cy="389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Machine Learning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377264" y="1592712"/>
            <a:ext cx="3113208" cy="389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UNIX Daemons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396835" y="7051358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Core Components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396835" y="737735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Machine Learning Module: EnhancedMLPredictor class, Random Forest, Feature engineering.</a:t>
            </a:r>
            <a:endParaRPr lang="en-US" sz="850" dirty="0"/>
          </a:p>
        </p:txBody>
      </p:sp>
      <p:sp>
        <p:nvSpPr>
          <p:cNvPr id="10" name="Text 7"/>
          <p:cNvSpPr/>
          <p:nvPr/>
        </p:nvSpPr>
        <p:spPr>
          <a:xfrm>
            <a:off x="396835" y="7598450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Load Balancing Core: IntelligentLoadBalancer, Server scoring, Connection management.</a:t>
            </a:r>
            <a:endParaRPr lang="en-US" sz="850" dirty="0"/>
          </a:p>
        </p:txBody>
      </p:sp>
      <p:sp>
        <p:nvSpPr>
          <p:cNvPr id="11" name="Text 8"/>
          <p:cNvSpPr/>
          <p:nvPr/>
        </p:nvSpPr>
        <p:spPr>
          <a:xfrm>
            <a:off x="396835" y="7819549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Server Management: ServerPool, Health monitoring, Metrics collection.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396835" y="8040648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UNIX Daemons: Background processes for continuous monitoring and automation.</a:t>
            </a:r>
            <a:endParaRPr lang="en-US" sz="850" dirty="0"/>
          </a:p>
        </p:txBody>
      </p:sp>
      <p:sp>
        <p:nvSpPr>
          <p:cNvPr id="13" name="Text 10"/>
          <p:cNvSpPr/>
          <p:nvPr/>
        </p:nvSpPr>
        <p:spPr>
          <a:xfrm>
            <a:off x="7461171" y="7051358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Key Algorithms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7461171" y="737735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system relies on a Random Forest model with 150 estimators, a multi-factor scoring algorithm, and predictive load distribution logic.</a:t>
            </a:r>
            <a:endParaRPr lang="en-US" sz="8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1007A0-E9B1-448A-F584-B5B543AD773A}"/>
              </a:ext>
            </a:extLst>
          </p:cNvPr>
          <p:cNvSpPr/>
          <p:nvPr/>
        </p:nvSpPr>
        <p:spPr>
          <a:xfrm>
            <a:off x="12652102" y="7541039"/>
            <a:ext cx="1873405" cy="62364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8651" y="501848"/>
            <a:ext cx="8560713" cy="570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Software &amp; Development Environment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38651" y="1528286"/>
            <a:ext cx="313229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Software Configuration</a:t>
            </a:r>
            <a:endParaRPr lang="en-US" sz="2150" dirty="0"/>
          </a:p>
        </p:txBody>
      </p:sp>
      <p:sp>
        <p:nvSpPr>
          <p:cNvPr id="4" name="Shape 2"/>
          <p:cNvSpPr/>
          <p:nvPr/>
        </p:nvSpPr>
        <p:spPr>
          <a:xfrm>
            <a:off x="638651" y="2075617"/>
            <a:ext cx="6453902" cy="1170027"/>
          </a:xfrm>
          <a:prstGeom prst="roundRect">
            <a:avLst>
              <a:gd name="adj" fmla="val 9378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5791" y="2075617"/>
            <a:ext cx="91440" cy="1170027"/>
          </a:xfrm>
          <a:prstGeom prst="roundRect">
            <a:avLst>
              <a:gd name="adj" fmla="val 83826"/>
            </a:avLst>
          </a:prstGeom>
          <a:solidFill>
            <a:srgbClr val="F2F2F3"/>
          </a:solidFill>
          <a:ln/>
        </p:spPr>
      </p:sp>
      <p:sp>
        <p:nvSpPr>
          <p:cNvPr id="6" name="Text 4"/>
          <p:cNvSpPr/>
          <p:nvPr/>
        </p:nvSpPr>
        <p:spPr>
          <a:xfrm>
            <a:off x="912495" y="2280880"/>
            <a:ext cx="2281238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Language &amp; ML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12495" y="2748439"/>
            <a:ext cx="5974794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Python 3.8+, scikit-learn, pandas, numpy.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638651" y="3428048"/>
            <a:ext cx="6453902" cy="1170027"/>
          </a:xfrm>
          <a:prstGeom prst="roundRect">
            <a:avLst>
              <a:gd name="adj" fmla="val 9378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615791" y="3428048"/>
            <a:ext cx="91440" cy="1170027"/>
          </a:xfrm>
          <a:prstGeom prst="roundRect">
            <a:avLst>
              <a:gd name="adj" fmla="val 83826"/>
            </a:avLst>
          </a:prstGeom>
          <a:solidFill>
            <a:srgbClr val="F2F2F3"/>
          </a:solidFill>
          <a:ln/>
        </p:spPr>
      </p:sp>
      <p:sp>
        <p:nvSpPr>
          <p:cNvPr id="10" name="Text 8"/>
          <p:cNvSpPr/>
          <p:nvPr/>
        </p:nvSpPr>
        <p:spPr>
          <a:xfrm>
            <a:off x="912495" y="3633311"/>
            <a:ext cx="2281238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Frontend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12495" y="4100870"/>
            <a:ext cx="5974794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Streamlit and Plotly for interactive visualization.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638651" y="4780478"/>
            <a:ext cx="6453902" cy="1170027"/>
          </a:xfrm>
          <a:prstGeom prst="roundRect">
            <a:avLst>
              <a:gd name="adj" fmla="val 9378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15791" y="4780478"/>
            <a:ext cx="91440" cy="1170027"/>
          </a:xfrm>
          <a:prstGeom prst="roundRect">
            <a:avLst>
              <a:gd name="adj" fmla="val 83826"/>
            </a:avLst>
          </a:prstGeom>
          <a:solidFill>
            <a:srgbClr val="F2F2F3"/>
          </a:solidFill>
          <a:ln/>
        </p:spPr>
      </p:sp>
      <p:sp>
        <p:nvSpPr>
          <p:cNvPr id="14" name="Text 12"/>
          <p:cNvSpPr/>
          <p:nvPr/>
        </p:nvSpPr>
        <p:spPr>
          <a:xfrm>
            <a:off x="912495" y="4985742"/>
            <a:ext cx="2281238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OS &amp; Libraries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12495" y="5453301"/>
            <a:ext cx="5974794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Linux/Unix-based systems, psutil, threading.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7545467" y="1528286"/>
            <a:ext cx="2737485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Development Tools</a:t>
            </a:r>
            <a:endParaRPr lang="en-US" sz="2150" dirty="0"/>
          </a:p>
        </p:txBody>
      </p:sp>
      <p:sp>
        <p:nvSpPr>
          <p:cNvPr id="17" name="Shape 15"/>
          <p:cNvSpPr/>
          <p:nvPr/>
        </p:nvSpPr>
        <p:spPr>
          <a:xfrm>
            <a:off x="7545467" y="2349341"/>
            <a:ext cx="6453902" cy="953453"/>
          </a:xfrm>
          <a:prstGeom prst="roundRect">
            <a:avLst>
              <a:gd name="adj" fmla="val 11508"/>
            </a:avLst>
          </a:prstGeom>
          <a:solidFill>
            <a:srgbClr val="050505"/>
          </a:solidFill>
          <a:ln/>
        </p:spPr>
      </p:sp>
      <p:sp>
        <p:nvSpPr>
          <p:cNvPr id="18" name="Shape 16"/>
          <p:cNvSpPr/>
          <p:nvPr/>
        </p:nvSpPr>
        <p:spPr>
          <a:xfrm>
            <a:off x="7545467" y="2326481"/>
            <a:ext cx="6453902" cy="91440"/>
          </a:xfrm>
          <a:prstGeom prst="roundRect">
            <a:avLst>
              <a:gd name="adj" fmla="val 83826"/>
            </a:avLst>
          </a:prstGeom>
          <a:solidFill>
            <a:srgbClr val="F2F2F3"/>
          </a:solidFill>
          <a:ln/>
        </p:spPr>
      </p:sp>
      <p:sp>
        <p:nvSpPr>
          <p:cNvPr id="19" name="Shape 17"/>
          <p:cNvSpPr/>
          <p:nvPr/>
        </p:nvSpPr>
        <p:spPr>
          <a:xfrm>
            <a:off x="10498693" y="2075617"/>
            <a:ext cx="547449" cy="547449"/>
          </a:xfrm>
          <a:prstGeom prst="roundRect">
            <a:avLst>
              <a:gd name="adj" fmla="val 167029"/>
            </a:avLst>
          </a:prstGeom>
          <a:solidFill>
            <a:srgbClr val="F2F2F3"/>
          </a:solidFill>
          <a:ln/>
        </p:spPr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880" y="2212419"/>
            <a:ext cx="218956" cy="273725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7750731" y="2805589"/>
            <a:ext cx="6043374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Jupyter Notebook for ML development.</a:t>
            </a:r>
            <a:endParaRPr lang="en-US" sz="1400" dirty="0"/>
          </a:p>
        </p:txBody>
      </p:sp>
      <p:sp>
        <p:nvSpPr>
          <p:cNvPr id="22" name="Shape 19"/>
          <p:cNvSpPr/>
          <p:nvPr/>
        </p:nvSpPr>
        <p:spPr>
          <a:xfrm>
            <a:off x="7545467" y="3758922"/>
            <a:ext cx="6453902" cy="953453"/>
          </a:xfrm>
          <a:prstGeom prst="roundRect">
            <a:avLst>
              <a:gd name="adj" fmla="val 11508"/>
            </a:avLst>
          </a:prstGeom>
          <a:solidFill>
            <a:srgbClr val="050505"/>
          </a:solidFill>
          <a:ln/>
        </p:spPr>
      </p:sp>
      <p:sp>
        <p:nvSpPr>
          <p:cNvPr id="23" name="Shape 20"/>
          <p:cNvSpPr/>
          <p:nvPr/>
        </p:nvSpPr>
        <p:spPr>
          <a:xfrm>
            <a:off x="7545467" y="3736062"/>
            <a:ext cx="6453902" cy="91440"/>
          </a:xfrm>
          <a:prstGeom prst="roundRect">
            <a:avLst>
              <a:gd name="adj" fmla="val 83826"/>
            </a:avLst>
          </a:prstGeom>
          <a:solidFill>
            <a:srgbClr val="F2F2F3"/>
          </a:solidFill>
          <a:ln/>
        </p:spPr>
      </p:sp>
      <p:sp>
        <p:nvSpPr>
          <p:cNvPr id="24" name="Shape 21"/>
          <p:cNvSpPr/>
          <p:nvPr/>
        </p:nvSpPr>
        <p:spPr>
          <a:xfrm>
            <a:off x="10498693" y="3485198"/>
            <a:ext cx="547449" cy="547449"/>
          </a:xfrm>
          <a:prstGeom prst="roundRect">
            <a:avLst>
              <a:gd name="adj" fmla="val 167029"/>
            </a:avLst>
          </a:prstGeom>
          <a:solidFill>
            <a:srgbClr val="F2F2F3"/>
          </a:solidFill>
          <a:ln/>
        </p:spPr>
      </p:sp>
      <p:pic>
        <p:nvPicPr>
          <p:cNvPr id="2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2880" y="3622000"/>
            <a:ext cx="218956" cy="273725"/>
          </a:xfrm>
          <a:prstGeom prst="rect">
            <a:avLst/>
          </a:prstGeom>
        </p:spPr>
      </p:pic>
      <p:sp>
        <p:nvSpPr>
          <p:cNvPr id="26" name="Text 22"/>
          <p:cNvSpPr/>
          <p:nvPr/>
        </p:nvSpPr>
        <p:spPr>
          <a:xfrm>
            <a:off x="7750731" y="4215170"/>
            <a:ext cx="6043374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VS Code/PyCharm for coding.</a:t>
            </a:r>
            <a:endParaRPr lang="en-US" sz="1400" dirty="0"/>
          </a:p>
        </p:txBody>
      </p:sp>
      <p:sp>
        <p:nvSpPr>
          <p:cNvPr id="27" name="Shape 23"/>
          <p:cNvSpPr/>
          <p:nvPr/>
        </p:nvSpPr>
        <p:spPr>
          <a:xfrm>
            <a:off x="7545467" y="5168503"/>
            <a:ext cx="6453902" cy="953453"/>
          </a:xfrm>
          <a:prstGeom prst="roundRect">
            <a:avLst>
              <a:gd name="adj" fmla="val 11508"/>
            </a:avLst>
          </a:prstGeom>
          <a:solidFill>
            <a:srgbClr val="050505"/>
          </a:solidFill>
          <a:ln/>
        </p:spPr>
      </p:sp>
      <p:sp>
        <p:nvSpPr>
          <p:cNvPr id="28" name="Shape 24"/>
          <p:cNvSpPr/>
          <p:nvPr/>
        </p:nvSpPr>
        <p:spPr>
          <a:xfrm>
            <a:off x="7545467" y="5145643"/>
            <a:ext cx="6453902" cy="91440"/>
          </a:xfrm>
          <a:prstGeom prst="roundRect">
            <a:avLst>
              <a:gd name="adj" fmla="val 83826"/>
            </a:avLst>
          </a:prstGeom>
          <a:solidFill>
            <a:srgbClr val="F2F2F3"/>
          </a:solidFill>
          <a:ln/>
        </p:spPr>
      </p:sp>
      <p:sp>
        <p:nvSpPr>
          <p:cNvPr id="29" name="Shape 25"/>
          <p:cNvSpPr/>
          <p:nvPr/>
        </p:nvSpPr>
        <p:spPr>
          <a:xfrm>
            <a:off x="10498693" y="4894778"/>
            <a:ext cx="547449" cy="547449"/>
          </a:xfrm>
          <a:prstGeom prst="roundRect">
            <a:avLst>
              <a:gd name="adj" fmla="val 167029"/>
            </a:avLst>
          </a:prstGeom>
          <a:solidFill>
            <a:srgbClr val="F2F2F3"/>
          </a:solidFill>
          <a:ln/>
        </p:spPr>
      </p:sp>
      <p:pic>
        <p:nvPicPr>
          <p:cNvPr id="3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2880" y="5031581"/>
            <a:ext cx="218956" cy="273725"/>
          </a:xfrm>
          <a:prstGeom prst="rect">
            <a:avLst/>
          </a:prstGeom>
        </p:spPr>
      </p:pic>
      <p:sp>
        <p:nvSpPr>
          <p:cNvPr id="31" name="Text 26"/>
          <p:cNvSpPr/>
          <p:nvPr/>
        </p:nvSpPr>
        <p:spPr>
          <a:xfrm>
            <a:off x="7750731" y="5624751"/>
            <a:ext cx="6043374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Git for version control.</a:t>
            </a:r>
            <a:endParaRPr lang="en-US" sz="1400" dirty="0"/>
          </a:p>
        </p:txBody>
      </p:sp>
      <p:sp>
        <p:nvSpPr>
          <p:cNvPr id="32" name="Shape 27"/>
          <p:cNvSpPr/>
          <p:nvPr/>
        </p:nvSpPr>
        <p:spPr>
          <a:xfrm>
            <a:off x="7545467" y="6578084"/>
            <a:ext cx="6453902" cy="953453"/>
          </a:xfrm>
          <a:prstGeom prst="roundRect">
            <a:avLst>
              <a:gd name="adj" fmla="val 11508"/>
            </a:avLst>
          </a:prstGeom>
          <a:solidFill>
            <a:srgbClr val="050505"/>
          </a:solidFill>
          <a:ln/>
        </p:spPr>
      </p:sp>
      <p:sp>
        <p:nvSpPr>
          <p:cNvPr id="33" name="Shape 28"/>
          <p:cNvSpPr/>
          <p:nvPr/>
        </p:nvSpPr>
        <p:spPr>
          <a:xfrm>
            <a:off x="7545467" y="6555224"/>
            <a:ext cx="6453902" cy="91440"/>
          </a:xfrm>
          <a:prstGeom prst="roundRect">
            <a:avLst>
              <a:gd name="adj" fmla="val 83826"/>
            </a:avLst>
          </a:prstGeom>
          <a:solidFill>
            <a:srgbClr val="F2F2F3"/>
          </a:solidFill>
          <a:ln/>
        </p:spPr>
      </p:sp>
      <p:sp>
        <p:nvSpPr>
          <p:cNvPr id="34" name="Shape 29"/>
          <p:cNvSpPr/>
          <p:nvPr/>
        </p:nvSpPr>
        <p:spPr>
          <a:xfrm>
            <a:off x="10498693" y="6304359"/>
            <a:ext cx="547449" cy="547449"/>
          </a:xfrm>
          <a:prstGeom prst="roundRect">
            <a:avLst>
              <a:gd name="adj" fmla="val 167029"/>
            </a:avLst>
          </a:prstGeom>
          <a:solidFill>
            <a:srgbClr val="F2F2F3"/>
          </a:solidFill>
          <a:ln/>
        </p:spPr>
      </p:sp>
      <p:pic>
        <p:nvPicPr>
          <p:cNvPr id="3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2880" y="6441162"/>
            <a:ext cx="218956" cy="273725"/>
          </a:xfrm>
          <a:prstGeom prst="rect">
            <a:avLst/>
          </a:prstGeom>
        </p:spPr>
      </p:pic>
      <p:sp>
        <p:nvSpPr>
          <p:cNvPr id="36" name="Text 30"/>
          <p:cNvSpPr/>
          <p:nvPr/>
        </p:nvSpPr>
        <p:spPr>
          <a:xfrm>
            <a:off x="7750731" y="7034332"/>
            <a:ext cx="6043374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Docker for containerization.</a:t>
            </a:r>
            <a:endParaRPr lang="en-US" sz="14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3EB186-B939-4A6C-B8F3-07BA0C85B5C1}"/>
              </a:ext>
            </a:extLst>
          </p:cNvPr>
          <p:cNvSpPr/>
          <p:nvPr/>
        </p:nvSpPr>
        <p:spPr>
          <a:xfrm>
            <a:off x="12678937" y="7649737"/>
            <a:ext cx="1851102" cy="46835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4429"/>
            <a:ext cx="78538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System Output &amp; Monitoring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0683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comprehensive dashboard provides real-time insights into system performance and ML model accuracy.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3070860"/>
            <a:ext cx="4139565" cy="1927979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2426" y="3070860"/>
            <a:ext cx="4390192" cy="1927979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069" y="3070860"/>
            <a:ext cx="4134802" cy="1927979"/>
          </a:xfrm>
          <a:prstGeom prst="rect">
            <a:avLst/>
          </a:prstGeom>
        </p:spPr>
      </p:pic>
      <p:sp>
        <p:nvSpPr>
          <p:cNvPr id="7" name="Shape 2"/>
          <p:cNvSpPr/>
          <p:nvPr/>
        </p:nvSpPr>
        <p:spPr>
          <a:xfrm>
            <a:off x="793790" y="5399961"/>
            <a:ext cx="6407944" cy="1685092"/>
          </a:xfrm>
          <a:prstGeom prst="roundRect">
            <a:avLst>
              <a:gd name="adj" fmla="val 32306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1028224" y="56343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8224" y="6124813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CPU/Memory usage trends, response time analytics, and prediction accuracy graphs.</a:t>
            </a:r>
            <a:endParaRPr lang="en-US" sz="1750" dirty="0"/>
          </a:p>
        </p:txBody>
      </p:sp>
      <p:sp>
        <p:nvSpPr>
          <p:cNvPr id="10" name="Shape 5"/>
          <p:cNvSpPr/>
          <p:nvPr/>
        </p:nvSpPr>
        <p:spPr>
          <a:xfrm>
            <a:off x="7428548" y="5399961"/>
            <a:ext cx="6408063" cy="1685092"/>
          </a:xfrm>
          <a:prstGeom prst="roundRect">
            <a:avLst>
              <a:gd name="adj" fmla="val 32306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6"/>
          <p:cNvSpPr/>
          <p:nvPr/>
        </p:nvSpPr>
        <p:spPr>
          <a:xfrm>
            <a:off x="7662982" y="56343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Monitoring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662982" y="6124813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Live server status, connection tracking, error rate monitoring, and performance benchmarking.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8E8437-D367-79DE-C753-96022BCFC203}"/>
              </a:ext>
            </a:extLst>
          </p:cNvPr>
          <p:cNvSpPr/>
          <p:nvPr/>
        </p:nvSpPr>
        <p:spPr>
          <a:xfrm>
            <a:off x="12690088" y="7750098"/>
            <a:ext cx="1851102" cy="36290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8669" y="611862"/>
            <a:ext cx="7807762" cy="695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Project Conclusion &amp; Impact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8669" y="1640919"/>
            <a:ext cx="3337441" cy="417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Key Achievements</a:t>
            </a:r>
            <a:endParaRPr lang="en-US" sz="2600" dirty="0"/>
          </a:p>
        </p:txBody>
      </p:sp>
      <p:sp>
        <p:nvSpPr>
          <p:cNvPr id="4" name="Shape 2"/>
          <p:cNvSpPr/>
          <p:nvPr/>
        </p:nvSpPr>
        <p:spPr>
          <a:xfrm>
            <a:off x="778669" y="2391728"/>
            <a:ext cx="6425327" cy="667464"/>
          </a:xfrm>
          <a:prstGeom prst="roundRect">
            <a:avLst>
              <a:gd name="adj" fmla="val 48002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4407" y="2516862"/>
            <a:ext cx="333732" cy="41707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01078" y="3281601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ML Integration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01078" y="3762732"/>
            <a:ext cx="5980509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Achieved 87% prediction accuracy.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404" y="2391728"/>
            <a:ext cx="6425327" cy="667464"/>
          </a:xfrm>
          <a:prstGeom prst="roundRect">
            <a:avLst>
              <a:gd name="adj" fmla="val 48002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2142" y="2516862"/>
            <a:ext cx="333732" cy="41707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648813" y="3281601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Performance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7648813" y="3762732"/>
            <a:ext cx="5980509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40% faster response times.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778669" y="4563547"/>
            <a:ext cx="6425327" cy="667464"/>
          </a:xfrm>
          <a:prstGeom prst="roundRect">
            <a:avLst>
              <a:gd name="adj" fmla="val 48002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4407" y="4688681"/>
            <a:ext cx="333732" cy="41707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01078" y="5453420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Reliability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1001078" y="5934551"/>
            <a:ext cx="5980509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99.2% system availability.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426404" y="4563547"/>
            <a:ext cx="6425327" cy="667464"/>
          </a:xfrm>
          <a:prstGeom prst="roundRect">
            <a:avLst>
              <a:gd name="adj" fmla="val 48002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142" y="4688681"/>
            <a:ext cx="333732" cy="417076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648813" y="5453420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Scalability</a:t>
            </a:r>
            <a:endParaRPr lang="en-US" sz="2150" dirty="0"/>
          </a:p>
        </p:txBody>
      </p:sp>
      <p:sp>
        <p:nvSpPr>
          <p:cNvPr id="19" name="Text 13"/>
          <p:cNvSpPr/>
          <p:nvPr/>
        </p:nvSpPr>
        <p:spPr>
          <a:xfrm>
            <a:off x="7648813" y="5934551"/>
            <a:ext cx="5980509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Supports 1000+ concurrent connections.</a:t>
            </a:r>
            <a:endParaRPr lang="en-US" sz="1750" dirty="0"/>
          </a:p>
        </p:txBody>
      </p:sp>
      <p:sp>
        <p:nvSpPr>
          <p:cNvPr id="20" name="Text 14"/>
          <p:cNvSpPr/>
          <p:nvPr/>
        </p:nvSpPr>
        <p:spPr>
          <a:xfrm>
            <a:off x="1112401" y="7013496"/>
            <a:ext cx="12739330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Proactive load balancing is feasible and effective, setting a foundation for autonomous infrastructure management.</a:t>
            </a:r>
            <a:endParaRPr lang="en-US" sz="1750" dirty="0"/>
          </a:p>
        </p:txBody>
      </p:sp>
      <p:sp>
        <p:nvSpPr>
          <p:cNvPr id="21" name="Shape 15"/>
          <p:cNvSpPr/>
          <p:nvPr/>
        </p:nvSpPr>
        <p:spPr>
          <a:xfrm>
            <a:off x="778669" y="6763226"/>
            <a:ext cx="30480" cy="856536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6C0E95C-C292-44D1-0D02-627BD3942B22}"/>
              </a:ext>
            </a:extLst>
          </p:cNvPr>
          <p:cNvSpPr/>
          <p:nvPr/>
        </p:nvSpPr>
        <p:spPr>
          <a:xfrm>
            <a:off x="12678937" y="7619762"/>
            <a:ext cx="1831773" cy="47267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699</Words>
  <Application>Microsoft Office PowerPoint</Application>
  <PresentationFormat>Custom</PresentationFormat>
  <Paragraphs>123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Poppins Light</vt:lpstr>
      <vt:lpstr>Arial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DELL</dc:creator>
  <cp:lastModifiedBy>chirag khatri</cp:lastModifiedBy>
  <cp:revision>2</cp:revision>
  <dcterms:created xsi:type="dcterms:W3CDTF">2025-10-07T13:28:18Z</dcterms:created>
  <dcterms:modified xsi:type="dcterms:W3CDTF">2025-10-07T13:33:08Z</dcterms:modified>
</cp:coreProperties>
</file>